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3" r:id="rId3"/>
    <p:sldId id="272" r:id="rId4"/>
    <p:sldId id="271" r:id="rId5"/>
    <p:sldId id="258" r:id="rId6"/>
    <p:sldId id="274" r:id="rId7"/>
    <p:sldId id="267" r:id="rId8"/>
    <p:sldId id="265" r:id="rId9"/>
    <p:sldId id="266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tandardabschnitt" id="{85FA4C8D-D2A9-4660-ADA9-C83B3D67ABA8}">
          <p14:sldIdLst>
            <p14:sldId id="256"/>
            <p14:sldId id="273"/>
            <p14:sldId id="272"/>
            <p14:sldId id="271"/>
            <p14:sldId id="258"/>
            <p14:sldId id="274"/>
            <p14:sldId id="267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4750A-4E74-41F7-B071-9F3280B606A1}" type="datetimeFigureOut">
              <a:rPr lang="de-DE" smtClean="0"/>
              <a:pPr/>
              <a:t>05.03.2019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05E62-81CF-4350-BF79-2AB0452FD28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06676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6CE4-E95E-46A9-A798-DDDE3AC9A826}" type="datetimeFigureOut">
              <a:rPr lang="de-DE" smtClean="0"/>
              <a:pPr/>
              <a:t>05.03.2019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45CF-51B6-4D48-8894-687D2263AD4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7103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6CE4-E95E-46A9-A798-DDDE3AC9A826}" type="datetimeFigureOut">
              <a:rPr lang="de-DE" smtClean="0"/>
              <a:pPr/>
              <a:t>05.03.2019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45CF-51B6-4D48-8894-687D2263AD4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8137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6CE4-E95E-46A9-A798-DDDE3AC9A826}" type="datetimeFigureOut">
              <a:rPr lang="de-DE" smtClean="0"/>
              <a:pPr/>
              <a:t>05.03.2019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45CF-51B6-4D48-8894-687D2263AD4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4036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6CE4-E95E-46A9-A798-DDDE3AC9A826}" type="datetimeFigureOut">
              <a:rPr lang="de-DE" smtClean="0"/>
              <a:pPr/>
              <a:t>05.03.2019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45CF-51B6-4D48-8894-687D2263AD4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6489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6CE4-E95E-46A9-A798-DDDE3AC9A826}" type="datetimeFigureOut">
              <a:rPr lang="de-DE" smtClean="0"/>
              <a:pPr/>
              <a:t>05.03.2019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45CF-51B6-4D48-8894-687D2263AD4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2021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6CE4-E95E-46A9-A798-DDDE3AC9A826}" type="datetimeFigureOut">
              <a:rPr lang="de-DE" smtClean="0"/>
              <a:pPr/>
              <a:t>05.03.2019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45CF-51B6-4D48-8894-687D2263AD4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7208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6CE4-E95E-46A9-A798-DDDE3AC9A826}" type="datetimeFigureOut">
              <a:rPr lang="de-DE" smtClean="0"/>
              <a:pPr/>
              <a:t>05.03.2019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45CF-51B6-4D48-8894-687D2263AD4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4484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6CE4-E95E-46A9-A798-DDDE3AC9A826}" type="datetimeFigureOut">
              <a:rPr lang="de-DE" smtClean="0"/>
              <a:pPr/>
              <a:t>05.03.2019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45CF-51B6-4D48-8894-687D2263AD4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752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6CE4-E95E-46A9-A798-DDDE3AC9A826}" type="datetimeFigureOut">
              <a:rPr lang="de-DE" smtClean="0"/>
              <a:pPr/>
              <a:t>05.03.2019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45CF-51B6-4D48-8894-687D2263AD4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7337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6CE4-E95E-46A9-A798-DDDE3AC9A826}" type="datetimeFigureOut">
              <a:rPr lang="de-DE" smtClean="0"/>
              <a:pPr/>
              <a:t>05.03.2019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45CF-51B6-4D48-8894-687D2263AD4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7437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6CE4-E95E-46A9-A798-DDDE3AC9A826}" type="datetimeFigureOut">
              <a:rPr lang="de-DE" smtClean="0"/>
              <a:pPr/>
              <a:t>05.03.2019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45CF-51B6-4D48-8894-687D2263AD4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3541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96CE4-E95E-46A9-A798-DDDE3AC9A826}" type="datetimeFigureOut">
              <a:rPr lang="de-DE" smtClean="0"/>
              <a:pPr/>
              <a:t>05.03.2019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B45CF-51B6-4D48-8894-687D2263AD4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708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3.pn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7" y="3976546"/>
            <a:ext cx="3724101" cy="200606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19424" y="2924944"/>
            <a:ext cx="1152128" cy="1656183"/>
          </a:xfrm>
        </p:spPr>
        <p:txBody>
          <a:bodyPr>
            <a:noAutofit/>
          </a:bodyPr>
          <a:lstStyle/>
          <a:p>
            <a:r>
              <a:rPr lang="de-DE" sz="7200" dirty="0" smtClean="0"/>
              <a:t>&amp;</a:t>
            </a:r>
            <a:endParaRPr lang="de-DE" sz="7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455368" y="5675554"/>
            <a:ext cx="5688632" cy="614110"/>
          </a:xfrm>
        </p:spPr>
        <p:txBody>
          <a:bodyPr>
            <a:normAutofit fontScale="70000" lnSpcReduction="20000"/>
          </a:bodyPr>
          <a:lstStyle/>
          <a:p>
            <a:endParaRPr lang="de-DE" dirty="0" smtClean="0"/>
          </a:p>
          <a:p>
            <a:r>
              <a:rPr lang="de-DE" sz="2000" dirty="0" smtClean="0"/>
              <a:t>Sozialpädagogische Hilfen </a:t>
            </a:r>
            <a:r>
              <a:rPr lang="de-DE" sz="2000" dirty="0"/>
              <a:t>●</a:t>
            </a:r>
            <a:r>
              <a:rPr lang="de-DE" sz="2000" dirty="0" smtClean="0"/>
              <a:t> Kindertagesbetreuung ● Erlebnispädagogik</a:t>
            </a:r>
            <a:endParaRPr lang="de-DE" sz="20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476672"/>
            <a:ext cx="3817607" cy="286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76011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de-DE" dirty="0" smtClean="0"/>
              <a:t>Fahrplan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607645" y="2036879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endParaRPr lang="de-DE" dirty="0" smtClean="0"/>
          </a:p>
          <a:p>
            <a:pPr marL="971550" lvl="1" indent="-514350">
              <a:buFont typeface="+mj-lt"/>
              <a:buAutoNum type="arabicParenBoth"/>
            </a:pPr>
            <a:endParaRPr lang="de-DE" dirty="0"/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r>
              <a:rPr lang="de-DE" dirty="0" smtClean="0"/>
              <a:t>				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Struktur der Ganztagsschule (GTS) </a:t>
            </a:r>
          </a:p>
          <a:p>
            <a:pPr marL="457200" lvl="1" indent="0">
              <a:buNone/>
            </a:pP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   				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Ilmer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Barg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Roydorf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&amp;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Luhdorf</a:t>
            </a:r>
            <a:endParaRPr lang="de-DE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r>
              <a:rPr lang="de-DE" dirty="0" smtClean="0"/>
              <a:t>                          </a:t>
            </a:r>
          </a:p>
          <a:p>
            <a:pPr marL="457200" lvl="1" indent="0">
              <a:buNone/>
            </a:pPr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    		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de-DE" dirty="0"/>
              <a:t> </a:t>
            </a:r>
            <a:r>
              <a:rPr lang="de-DE" dirty="0" smtClean="0"/>
              <a:t>  		</a:t>
            </a:r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Ferienbetreuung</a:t>
            </a:r>
          </a:p>
          <a:p>
            <a:pPr marL="1314450" lvl="3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2420" y="2461697"/>
            <a:ext cx="1518200" cy="743529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8166" y="4869160"/>
            <a:ext cx="2241426" cy="608139"/>
          </a:xfrm>
          <a:prstGeom prst="rect">
            <a:avLst/>
          </a:prstGeom>
        </p:spPr>
      </p:pic>
      <p:sp>
        <p:nvSpPr>
          <p:cNvPr id="3" name="Freihandform 2"/>
          <p:cNvSpPr/>
          <p:nvPr/>
        </p:nvSpPr>
        <p:spPr>
          <a:xfrm flipV="1">
            <a:off x="1288940" y="1450249"/>
            <a:ext cx="615712" cy="175127"/>
          </a:xfrm>
          <a:custGeom>
            <a:avLst/>
            <a:gdLst>
              <a:gd name="connsiteX0" fmla="*/ 0 w 1515649"/>
              <a:gd name="connsiteY0" fmla="*/ 0 h 438411"/>
              <a:gd name="connsiteX1" fmla="*/ 62630 w 1515649"/>
              <a:gd name="connsiteY1" fmla="*/ 62631 h 438411"/>
              <a:gd name="connsiteX2" fmla="*/ 100208 w 1515649"/>
              <a:gd name="connsiteY2" fmla="*/ 75157 h 438411"/>
              <a:gd name="connsiteX3" fmla="*/ 125260 w 1515649"/>
              <a:gd name="connsiteY3" fmla="*/ 112735 h 438411"/>
              <a:gd name="connsiteX4" fmla="*/ 175364 w 1515649"/>
              <a:gd name="connsiteY4" fmla="*/ 125261 h 438411"/>
              <a:gd name="connsiteX5" fmla="*/ 438411 w 1515649"/>
              <a:gd name="connsiteY5" fmla="*/ 137787 h 438411"/>
              <a:gd name="connsiteX6" fmla="*/ 576197 w 1515649"/>
              <a:gd name="connsiteY6" fmla="*/ 150313 h 438411"/>
              <a:gd name="connsiteX7" fmla="*/ 826718 w 1515649"/>
              <a:gd name="connsiteY7" fmla="*/ 162839 h 438411"/>
              <a:gd name="connsiteX8" fmla="*/ 1014608 w 1515649"/>
              <a:gd name="connsiteY8" fmla="*/ 225469 h 438411"/>
              <a:gd name="connsiteX9" fmla="*/ 1089764 w 1515649"/>
              <a:gd name="connsiteY9" fmla="*/ 250521 h 438411"/>
              <a:gd name="connsiteX10" fmla="*/ 1127342 w 1515649"/>
              <a:gd name="connsiteY10" fmla="*/ 263047 h 438411"/>
              <a:gd name="connsiteX11" fmla="*/ 1164920 w 1515649"/>
              <a:gd name="connsiteY11" fmla="*/ 300625 h 438411"/>
              <a:gd name="connsiteX12" fmla="*/ 1240076 w 1515649"/>
              <a:gd name="connsiteY12" fmla="*/ 325677 h 438411"/>
              <a:gd name="connsiteX13" fmla="*/ 1340285 w 1515649"/>
              <a:gd name="connsiteY13" fmla="*/ 400833 h 438411"/>
              <a:gd name="connsiteX14" fmla="*/ 1415441 w 1515649"/>
              <a:gd name="connsiteY14" fmla="*/ 425885 h 438411"/>
              <a:gd name="connsiteX15" fmla="*/ 1453019 w 1515649"/>
              <a:gd name="connsiteY15" fmla="*/ 438411 h 438411"/>
              <a:gd name="connsiteX16" fmla="*/ 1515649 w 1515649"/>
              <a:gd name="connsiteY16" fmla="*/ 438411 h 43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649" h="438411">
                <a:moveTo>
                  <a:pt x="0" y="0"/>
                </a:moveTo>
                <a:cubicBezTo>
                  <a:pt x="20877" y="20877"/>
                  <a:pt x="39011" y="44916"/>
                  <a:pt x="62630" y="62631"/>
                </a:cubicBezTo>
                <a:cubicBezTo>
                  <a:pt x="73193" y="70553"/>
                  <a:pt x="89898" y="66909"/>
                  <a:pt x="100208" y="75157"/>
                </a:cubicBezTo>
                <a:cubicBezTo>
                  <a:pt x="111963" y="84561"/>
                  <a:pt x="112734" y="104384"/>
                  <a:pt x="125260" y="112735"/>
                </a:cubicBezTo>
                <a:cubicBezTo>
                  <a:pt x="139584" y="122284"/>
                  <a:pt x="158203" y="123888"/>
                  <a:pt x="175364" y="125261"/>
                </a:cubicBezTo>
                <a:cubicBezTo>
                  <a:pt x="262866" y="132261"/>
                  <a:pt x="350800" y="132311"/>
                  <a:pt x="438411" y="137787"/>
                </a:cubicBezTo>
                <a:cubicBezTo>
                  <a:pt x="484439" y="140664"/>
                  <a:pt x="530175" y="147344"/>
                  <a:pt x="576197" y="150313"/>
                </a:cubicBezTo>
                <a:cubicBezTo>
                  <a:pt x="659635" y="155696"/>
                  <a:pt x="743211" y="158664"/>
                  <a:pt x="826718" y="162839"/>
                </a:cubicBezTo>
                <a:lnTo>
                  <a:pt x="1014608" y="225469"/>
                </a:lnTo>
                <a:lnTo>
                  <a:pt x="1089764" y="250521"/>
                </a:lnTo>
                <a:lnTo>
                  <a:pt x="1127342" y="263047"/>
                </a:lnTo>
                <a:cubicBezTo>
                  <a:pt x="1139868" y="275573"/>
                  <a:pt x="1149435" y="292022"/>
                  <a:pt x="1164920" y="300625"/>
                </a:cubicBezTo>
                <a:cubicBezTo>
                  <a:pt x="1188004" y="313449"/>
                  <a:pt x="1240076" y="325677"/>
                  <a:pt x="1240076" y="325677"/>
                </a:cubicBezTo>
                <a:cubicBezTo>
                  <a:pt x="1269752" y="355352"/>
                  <a:pt x="1297796" y="386670"/>
                  <a:pt x="1340285" y="400833"/>
                </a:cubicBezTo>
                <a:lnTo>
                  <a:pt x="1415441" y="425885"/>
                </a:lnTo>
                <a:cubicBezTo>
                  <a:pt x="1427967" y="430060"/>
                  <a:pt x="1439815" y="438411"/>
                  <a:pt x="1453019" y="438411"/>
                </a:cubicBezTo>
                <a:lnTo>
                  <a:pt x="1515649" y="438411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reihandform 3"/>
          <p:cNvSpPr/>
          <p:nvPr/>
        </p:nvSpPr>
        <p:spPr>
          <a:xfrm>
            <a:off x="2764982" y="1520313"/>
            <a:ext cx="420041" cy="889348"/>
          </a:xfrm>
          <a:custGeom>
            <a:avLst/>
            <a:gdLst>
              <a:gd name="connsiteX0" fmla="*/ 0 w 420041"/>
              <a:gd name="connsiteY0" fmla="*/ 0 h 889348"/>
              <a:gd name="connsiteX1" fmla="*/ 187890 w 420041"/>
              <a:gd name="connsiteY1" fmla="*/ 25053 h 889348"/>
              <a:gd name="connsiteX2" fmla="*/ 300624 w 420041"/>
              <a:gd name="connsiteY2" fmla="*/ 112735 h 889348"/>
              <a:gd name="connsiteX3" fmla="*/ 350728 w 420041"/>
              <a:gd name="connsiteY3" fmla="*/ 187891 h 889348"/>
              <a:gd name="connsiteX4" fmla="*/ 375780 w 420041"/>
              <a:gd name="connsiteY4" fmla="*/ 225469 h 889348"/>
              <a:gd name="connsiteX5" fmla="*/ 400833 w 420041"/>
              <a:gd name="connsiteY5" fmla="*/ 325677 h 889348"/>
              <a:gd name="connsiteX6" fmla="*/ 363254 w 420041"/>
              <a:gd name="connsiteY6" fmla="*/ 688932 h 889348"/>
              <a:gd name="connsiteX7" fmla="*/ 325676 w 420041"/>
              <a:gd name="connsiteY7" fmla="*/ 713984 h 889348"/>
              <a:gd name="connsiteX8" fmla="*/ 313150 w 420041"/>
              <a:gd name="connsiteY8" fmla="*/ 751562 h 889348"/>
              <a:gd name="connsiteX9" fmla="*/ 263046 w 420041"/>
              <a:gd name="connsiteY9" fmla="*/ 826718 h 889348"/>
              <a:gd name="connsiteX10" fmla="*/ 300624 w 420041"/>
              <a:gd name="connsiteY10" fmla="*/ 889348 h 88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041" h="889348">
                <a:moveTo>
                  <a:pt x="0" y="0"/>
                </a:moveTo>
                <a:cubicBezTo>
                  <a:pt x="10658" y="888"/>
                  <a:pt x="142745" y="-28"/>
                  <a:pt x="187890" y="25053"/>
                </a:cubicBezTo>
                <a:cubicBezTo>
                  <a:pt x="224953" y="45644"/>
                  <a:pt x="272840" y="77012"/>
                  <a:pt x="300624" y="112735"/>
                </a:cubicBezTo>
                <a:cubicBezTo>
                  <a:pt x="319109" y="136501"/>
                  <a:pt x="334027" y="162839"/>
                  <a:pt x="350728" y="187891"/>
                </a:cubicBezTo>
                <a:cubicBezTo>
                  <a:pt x="359079" y="200417"/>
                  <a:pt x="371019" y="211187"/>
                  <a:pt x="375780" y="225469"/>
                </a:cubicBezTo>
                <a:cubicBezTo>
                  <a:pt x="395040" y="283244"/>
                  <a:pt x="385718" y="250100"/>
                  <a:pt x="400833" y="325677"/>
                </a:cubicBezTo>
                <a:cubicBezTo>
                  <a:pt x="395512" y="469332"/>
                  <a:pt x="467278" y="605714"/>
                  <a:pt x="363254" y="688932"/>
                </a:cubicBezTo>
                <a:cubicBezTo>
                  <a:pt x="351498" y="698336"/>
                  <a:pt x="338202" y="705633"/>
                  <a:pt x="325676" y="713984"/>
                </a:cubicBezTo>
                <a:cubicBezTo>
                  <a:pt x="321501" y="726510"/>
                  <a:pt x="320474" y="740576"/>
                  <a:pt x="313150" y="751562"/>
                </a:cubicBezTo>
                <a:cubicBezTo>
                  <a:pt x="250598" y="845391"/>
                  <a:pt x="292830" y="737367"/>
                  <a:pt x="263046" y="826718"/>
                </a:cubicBezTo>
                <a:cubicBezTo>
                  <a:pt x="279307" y="875500"/>
                  <a:pt x="266236" y="854960"/>
                  <a:pt x="300624" y="88934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reihandform 4"/>
          <p:cNvSpPr/>
          <p:nvPr/>
        </p:nvSpPr>
        <p:spPr>
          <a:xfrm>
            <a:off x="3995936" y="2891730"/>
            <a:ext cx="1453019" cy="626991"/>
          </a:xfrm>
          <a:custGeom>
            <a:avLst/>
            <a:gdLst>
              <a:gd name="connsiteX0" fmla="*/ 0 w 1453019"/>
              <a:gd name="connsiteY0" fmla="*/ 0 h 626991"/>
              <a:gd name="connsiteX1" fmla="*/ 225469 w 1453019"/>
              <a:gd name="connsiteY1" fmla="*/ 37578 h 626991"/>
              <a:gd name="connsiteX2" fmla="*/ 588724 w 1453019"/>
              <a:gd name="connsiteY2" fmla="*/ 50104 h 626991"/>
              <a:gd name="connsiteX3" fmla="*/ 663880 w 1453019"/>
              <a:gd name="connsiteY3" fmla="*/ 100208 h 626991"/>
              <a:gd name="connsiteX4" fmla="*/ 701458 w 1453019"/>
              <a:gd name="connsiteY4" fmla="*/ 125260 h 626991"/>
              <a:gd name="connsiteX5" fmla="*/ 764088 w 1453019"/>
              <a:gd name="connsiteY5" fmla="*/ 175364 h 626991"/>
              <a:gd name="connsiteX6" fmla="*/ 826718 w 1453019"/>
              <a:gd name="connsiteY6" fmla="*/ 225468 h 626991"/>
              <a:gd name="connsiteX7" fmla="*/ 851770 w 1453019"/>
              <a:gd name="connsiteY7" fmla="*/ 250521 h 626991"/>
              <a:gd name="connsiteX8" fmla="*/ 876822 w 1453019"/>
              <a:gd name="connsiteY8" fmla="*/ 288099 h 626991"/>
              <a:gd name="connsiteX9" fmla="*/ 914400 w 1453019"/>
              <a:gd name="connsiteY9" fmla="*/ 313151 h 626991"/>
              <a:gd name="connsiteX10" fmla="*/ 977030 w 1453019"/>
              <a:gd name="connsiteY10" fmla="*/ 375781 h 626991"/>
              <a:gd name="connsiteX11" fmla="*/ 1089765 w 1453019"/>
              <a:gd name="connsiteY11" fmla="*/ 475989 h 626991"/>
              <a:gd name="connsiteX12" fmla="*/ 1127343 w 1453019"/>
              <a:gd name="connsiteY12" fmla="*/ 488515 h 626991"/>
              <a:gd name="connsiteX13" fmla="*/ 1240077 w 1453019"/>
              <a:gd name="connsiteY13" fmla="*/ 563671 h 626991"/>
              <a:gd name="connsiteX14" fmla="*/ 1277655 w 1453019"/>
              <a:gd name="connsiteY14" fmla="*/ 588723 h 626991"/>
              <a:gd name="connsiteX15" fmla="*/ 1415441 w 1453019"/>
              <a:gd name="connsiteY15" fmla="*/ 626301 h 626991"/>
              <a:gd name="connsiteX16" fmla="*/ 1453019 w 1453019"/>
              <a:gd name="connsiteY16" fmla="*/ 626301 h 62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53019" h="626991">
                <a:moveTo>
                  <a:pt x="0" y="0"/>
                </a:moveTo>
                <a:cubicBezTo>
                  <a:pt x="106813" y="42725"/>
                  <a:pt x="55617" y="29490"/>
                  <a:pt x="225469" y="37578"/>
                </a:cubicBezTo>
                <a:cubicBezTo>
                  <a:pt x="346489" y="43341"/>
                  <a:pt x="467639" y="45929"/>
                  <a:pt x="588724" y="50104"/>
                </a:cubicBezTo>
                <a:lnTo>
                  <a:pt x="663880" y="100208"/>
                </a:lnTo>
                <a:lnTo>
                  <a:pt x="701458" y="125260"/>
                </a:lnTo>
                <a:cubicBezTo>
                  <a:pt x="773254" y="232953"/>
                  <a:pt x="677655" y="106218"/>
                  <a:pt x="764088" y="175364"/>
                </a:cubicBezTo>
                <a:cubicBezTo>
                  <a:pt x="845028" y="240116"/>
                  <a:pt x="732265" y="193984"/>
                  <a:pt x="826718" y="225468"/>
                </a:cubicBezTo>
                <a:cubicBezTo>
                  <a:pt x="835069" y="233819"/>
                  <a:pt x="844393" y="241299"/>
                  <a:pt x="851770" y="250521"/>
                </a:cubicBezTo>
                <a:cubicBezTo>
                  <a:pt x="861174" y="262277"/>
                  <a:pt x="866177" y="277454"/>
                  <a:pt x="876822" y="288099"/>
                </a:cubicBezTo>
                <a:cubicBezTo>
                  <a:pt x="887467" y="298744"/>
                  <a:pt x="901874" y="304800"/>
                  <a:pt x="914400" y="313151"/>
                </a:cubicBezTo>
                <a:cubicBezTo>
                  <a:pt x="966021" y="390583"/>
                  <a:pt x="908707" y="315050"/>
                  <a:pt x="977030" y="375781"/>
                </a:cubicBezTo>
                <a:cubicBezTo>
                  <a:pt x="1019711" y="413719"/>
                  <a:pt x="1041031" y="451622"/>
                  <a:pt x="1089765" y="475989"/>
                </a:cubicBezTo>
                <a:cubicBezTo>
                  <a:pt x="1101575" y="481894"/>
                  <a:pt x="1115801" y="482103"/>
                  <a:pt x="1127343" y="488515"/>
                </a:cubicBezTo>
                <a:lnTo>
                  <a:pt x="1240077" y="563671"/>
                </a:lnTo>
                <a:cubicBezTo>
                  <a:pt x="1252603" y="572022"/>
                  <a:pt x="1263373" y="583962"/>
                  <a:pt x="1277655" y="588723"/>
                </a:cubicBezTo>
                <a:cubicBezTo>
                  <a:pt x="1333480" y="607331"/>
                  <a:pt x="1358785" y="619219"/>
                  <a:pt x="1415441" y="626301"/>
                </a:cubicBezTo>
                <a:cubicBezTo>
                  <a:pt x="1427870" y="627855"/>
                  <a:pt x="1440493" y="626301"/>
                  <a:pt x="1453019" y="62630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 11"/>
          <p:cNvSpPr/>
          <p:nvPr/>
        </p:nvSpPr>
        <p:spPr>
          <a:xfrm rot="1310688">
            <a:off x="6940094" y="4472886"/>
            <a:ext cx="325678" cy="445437"/>
          </a:xfrm>
          <a:custGeom>
            <a:avLst/>
            <a:gdLst>
              <a:gd name="connsiteX0" fmla="*/ 0 w 325678"/>
              <a:gd name="connsiteY0" fmla="*/ 0 h 588724"/>
              <a:gd name="connsiteX1" fmla="*/ 100209 w 325678"/>
              <a:gd name="connsiteY1" fmla="*/ 50104 h 588724"/>
              <a:gd name="connsiteX2" fmla="*/ 125261 w 325678"/>
              <a:gd name="connsiteY2" fmla="*/ 87682 h 588724"/>
              <a:gd name="connsiteX3" fmla="*/ 150313 w 325678"/>
              <a:gd name="connsiteY3" fmla="*/ 112735 h 588724"/>
              <a:gd name="connsiteX4" fmla="*/ 200417 w 325678"/>
              <a:gd name="connsiteY4" fmla="*/ 187891 h 588724"/>
              <a:gd name="connsiteX5" fmla="*/ 225469 w 325678"/>
              <a:gd name="connsiteY5" fmla="*/ 225469 h 588724"/>
              <a:gd name="connsiteX6" fmla="*/ 237995 w 325678"/>
              <a:gd name="connsiteY6" fmla="*/ 263047 h 588724"/>
              <a:gd name="connsiteX7" fmla="*/ 288099 w 325678"/>
              <a:gd name="connsiteY7" fmla="*/ 350729 h 588724"/>
              <a:gd name="connsiteX8" fmla="*/ 313151 w 325678"/>
              <a:gd name="connsiteY8" fmla="*/ 438411 h 588724"/>
              <a:gd name="connsiteX9" fmla="*/ 325677 w 325678"/>
              <a:gd name="connsiteY9" fmla="*/ 588724 h 58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5678" h="588724">
                <a:moveTo>
                  <a:pt x="0" y="0"/>
                </a:moveTo>
                <a:cubicBezTo>
                  <a:pt x="29904" y="11961"/>
                  <a:pt x="75192" y="25087"/>
                  <a:pt x="100209" y="50104"/>
                </a:cubicBezTo>
                <a:cubicBezTo>
                  <a:pt x="110854" y="60749"/>
                  <a:pt x="115857" y="75926"/>
                  <a:pt x="125261" y="87682"/>
                </a:cubicBezTo>
                <a:cubicBezTo>
                  <a:pt x="132638" y="96904"/>
                  <a:pt x="143227" y="103287"/>
                  <a:pt x="150313" y="112735"/>
                </a:cubicBezTo>
                <a:cubicBezTo>
                  <a:pt x="168378" y="136822"/>
                  <a:pt x="183716" y="162839"/>
                  <a:pt x="200417" y="187891"/>
                </a:cubicBezTo>
                <a:cubicBezTo>
                  <a:pt x="208768" y="200417"/>
                  <a:pt x="220708" y="211187"/>
                  <a:pt x="225469" y="225469"/>
                </a:cubicBezTo>
                <a:cubicBezTo>
                  <a:pt x="229644" y="237995"/>
                  <a:pt x="232794" y="250911"/>
                  <a:pt x="237995" y="263047"/>
                </a:cubicBezTo>
                <a:cubicBezTo>
                  <a:pt x="303876" y="416768"/>
                  <a:pt x="225200" y="224931"/>
                  <a:pt x="288099" y="350729"/>
                </a:cubicBezTo>
                <a:cubicBezTo>
                  <a:pt x="297084" y="368699"/>
                  <a:pt x="309138" y="422358"/>
                  <a:pt x="313151" y="438411"/>
                </a:cubicBezTo>
                <a:cubicBezTo>
                  <a:pt x="326055" y="580356"/>
                  <a:pt x="325677" y="530080"/>
                  <a:pt x="325677" y="58872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Freihandform 12"/>
          <p:cNvSpPr/>
          <p:nvPr/>
        </p:nvSpPr>
        <p:spPr>
          <a:xfrm rot="19291012" flipH="1" flipV="1">
            <a:off x="3071609" y="4456784"/>
            <a:ext cx="681517" cy="1432890"/>
          </a:xfrm>
          <a:custGeom>
            <a:avLst/>
            <a:gdLst>
              <a:gd name="connsiteX0" fmla="*/ 25053 w 62631"/>
              <a:gd name="connsiteY0" fmla="*/ 0 h 300625"/>
              <a:gd name="connsiteX1" fmla="*/ 12527 w 62631"/>
              <a:gd name="connsiteY1" fmla="*/ 62630 h 300625"/>
              <a:gd name="connsiteX2" fmla="*/ 1 w 62631"/>
              <a:gd name="connsiteY2" fmla="*/ 100208 h 300625"/>
              <a:gd name="connsiteX3" fmla="*/ 12527 w 62631"/>
              <a:gd name="connsiteY3" fmla="*/ 250521 h 300625"/>
              <a:gd name="connsiteX4" fmla="*/ 62631 w 62631"/>
              <a:gd name="connsiteY4" fmla="*/ 300625 h 30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631" h="300625">
                <a:moveTo>
                  <a:pt x="25053" y="0"/>
                </a:moveTo>
                <a:cubicBezTo>
                  <a:pt x="20878" y="20877"/>
                  <a:pt x="17691" y="41976"/>
                  <a:pt x="12527" y="62630"/>
                </a:cubicBezTo>
                <a:cubicBezTo>
                  <a:pt x="9325" y="75439"/>
                  <a:pt x="1" y="87004"/>
                  <a:pt x="1" y="100208"/>
                </a:cubicBezTo>
                <a:cubicBezTo>
                  <a:pt x="1" y="150486"/>
                  <a:pt x="-428" y="201941"/>
                  <a:pt x="12527" y="250521"/>
                </a:cubicBezTo>
                <a:lnTo>
                  <a:pt x="62631" y="300625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Freihandform 13"/>
          <p:cNvSpPr/>
          <p:nvPr/>
        </p:nvSpPr>
        <p:spPr>
          <a:xfrm rot="19888881">
            <a:off x="4326471" y="5797485"/>
            <a:ext cx="1866379" cy="350729"/>
          </a:xfrm>
          <a:custGeom>
            <a:avLst/>
            <a:gdLst>
              <a:gd name="connsiteX0" fmla="*/ 0 w 1866379"/>
              <a:gd name="connsiteY0" fmla="*/ 0 h 350729"/>
              <a:gd name="connsiteX1" fmla="*/ 100209 w 1866379"/>
              <a:gd name="connsiteY1" fmla="*/ 75156 h 350729"/>
              <a:gd name="connsiteX2" fmla="*/ 137787 w 1866379"/>
              <a:gd name="connsiteY2" fmla="*/ 100208 h 350729"/>
              <a:gd name="connsiteX3" fmla="*/ 200417 w 1866379"/>
              <a:gd name="connsiteY3" fmla="*/ 162839 h 350729"/>
              <a:gd name="connsiteX4" fmla="*/ 237995 w 1866379"/>
              <a:gd name="connsiteY4" fmla="*/ 200417 h 350729"/>
              <a:gd name="connsiteX5" fmla="*/ 313151 w 1866379"/>
              <a:gd name="connsiteY5" fmla="*/ 250521 h 350729"/>
              <a:gd name="connsiteX6" fmla="*/ 388307 w 1866379"/>
              <a:gd name="connsiteY6" fmla="*/ 275573 h 350729"/>
              <a:gd name="connsiteX7" fmla="*/ 488516 w 1866379"/>
              <a:gd name="connsiteY7" fmla="*/ 300625 h 350729"/>
              <a:gd name="connsiteX8" fmla="*/ 964505 w 1866379"/>
              <a:gd name="connsiteY8" fmla="*/ 313151 h 350729"/>
              <a:gd name="connsiteX9" fmla="*/ 1039661 w 1866379"/>
              <a:gd name="connsiteY9" fmla="*/ 325677 h 350729"/>
              <a:gd name="connsiteX10" fmla="*/ 1365337 w 1866379"/>
              <a:gd name="connsiteY10" fmla="*/ 350729 h 350729"/>
              <a:gd name="connsiteX11" fmla="*/ 1866379 w 1866379"/>
              <a:gd name="connsiteY11" fmla="*/ 338203 h 350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6379" h="350729">
                <a:moveTo>
                  <a:pt x="0" y="0"/>
                </a:moveTo>
                <a:cubicBezTo>
                  <a:pt x="131610" y="78965"/>
                  <a:pt x="6279" y="-3119"/>
                  <a:pt x="100209" y="75156"/>
                </a:cubicBezTo>
                <a:cubicBezTo>
                  <a:pt x="111774" y="84794"/>
                  <a:pt x="126457" y="90295"/>
                  <a:pt x="137787" y="100208"/>
                </a:cubicBezTo>
                <a:cubicBezTo>
                  <a:pt x="160006" y="119650"/>
                  <a:pt x="179540" y="141962"/>
                  <a:pt x="200417" y="162839"/>
                </a:cubicBezTo>
                <a:cubicBezTo>
                  <a:pt x="212943" y="175365"/>
                  <a:pt x="223256" y="190591"/>
                  <a:pt x="237995" y="200417"/>
                </a:cubicBezTo>
                <a:cubicBezTo>
                  <a:pt x="263047" y="217118"/>
                  <a:pt x="284587" y="241000"/>
                  <a:pt x="313151" y="250521"/>
                </a:cubicBezTo>
                <a:lnTo>
                  <a:pt x="388307" y="275573"/>
                </a:lnTo>
                <a:cubicBezTo>
                  <a:pt x="421001" y="286471"/>
                  <a:pt x="453382" y="298991"/>
                  <a:pt x="488516" y="300625"/>
                </a:cubicBezTo>
                <a:cubicBezTo>
                  <a:pt x="647063" y="307999"/>
                  <a:pt x="805842" y="308976"/>
                  <a:pt x="964505" y="313151"/>
                </a:cubicBezTo>
                <a:cubicBezTo>
                  <a:pt x="989557" y="317326"/>
                  <a:pt x="1014419" y="322872"/>
                  <a:pt x="1039661" y="325677"/>
                </a:cubicBezTo>
                <a:cubicBezTo>
                  <a:pt x="1102275" y="332634"/>
                  <a:pt x="1310116" y="346785"/>
                  <a:pt x="1365337" y="350729"/>
                </a:cubicBezTo>
                <a:cubicBezTo>
                  <a:pt x="1690893" y="333595"/>
                  <a:pt x="1523891" y="338203"/>
                  <a:pt x="1866379" y="33820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187624" y="1625377"/>
            <a:ext cx="202632" cy="21920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2562350" y="4758122"/>
            <a:ext cx="202632" cy="21920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5125" y="1096692"/>
            <a:ext cx="1009877" cy="75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3165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828" y="4400134"/>
            <a:ext cx="2251620" cy="1502253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9832" y="686921"/>
            <a:ext cx="2663030" cy="1163677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752" y="2301382"/>
            <a:ext cx="3919818" cy="1919706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106" y="1412776"/>
            <a:ext cx="8229600" cy="4637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de-DE" sz="1200" dirty="0" smtClean="0"/>
          </a:p>
          <a:p>
            <a:pPr marL="0" indent="0" algn="ctr">
              <a:buNone/>
            </a:pPr>
            <a:endParaRPr lang="de-DE" sz="1200" dirty="0"/>
          </a:p>
          <a:p>
            <a:pPr marL="0" indent="0" algn="ctr">
              <a:buNone/>
            </a:pPr>
            <a:endParaRPr lang="de-DE" sz="1200" dirty="0" smtClean="0"/>
          </a:p>
          <a:p>
            <a:pPr marL="0" indent="0" algn="ctr">
              <a:buNone/>
            </a:pPr>
            <a:endParaRPr lang="de-DE" sz="1200" dirty="0"/>
          </a:p>
          <a:p>
            <a:pPr marL="0" indent="0" algn="ctr">
              <a:buNone/>
            </a:pPr>
            <a:endParaRPr lang="de-DE" sz="1200" dirty="0" smtClean="0"/>
          </a:p>
          <a:p>
            <a:pPr marL="0" indent="0" algn="ctr">
              <a:buNone/>
            </a:pPr>
            <a:endParaRPr lang="de-DE" sz="1200" dirty="0"/>
          </a:p>
          <a:p>
            <a:pPr marL="0" indent="0" algn="ctr">
              <a:buNone/>
            </a:pPr>
            <a:endParaRPr lang="de-DE" sz="1200" dirty="0" smtClean="0"/>
          </a:p>
          <a:p>
            <a:pPr marL="0" indent="0" algn="ctr">
              <a:buNone/>
            </a:pPr>
            <a:endParaRPr lang="de-DE" sz="1200" dirty="0" smtClean="0"/>
          </a:p>
          <a:p>
            <a:pPr marL="0" indent="0" algn="ctr">
              <a:buNone/>
            </a:pPr>
            <a:endParaRPr lang="de-DE" sz="1200" dirty="0" smtClean="0"/>
          </a:p>
          <a:p>
            <a:pPr marL="0" indent="0" algn="ctr">
              <a:buNone/>
            </a:pPr>
            <a:endParaRPr lang="de-DE" sz="1200" dirty="0"/>
          </a:p>
          <a:p>
            <a:pPr marL="0" indent="0" algn="ctr">
              <a:buNone/>
            </a:pPr>
            <a:endParaRPr lang="de-DE" sz="1200" dirty="0"/>
          </a:p>
          <a:p>
            <a:pPr marL="0" indent="0" algn="ctr">
              <a:buNone/>
            </a:pPr>
            <a:endParaRPr lang="de-DE" sz="1200" dirty="0" smtClean="0"/>
          </a:p>
          <a:p>
            <a:pPr marL="0" indent="0" algn="ctr">
              <a:buNone/>
            </a:pPr>
            <a:endParaRPr lang="de-DE" sz="1800" dirty="0" smtClean="0"/>
          </a:p>
          <a:p>
            <a:pPr marL="0" indent="0" algn="ctr">
              <a:buNone/>
            </a:pPr>
            <a:endParaRPr lang="de-DE" sz="1800" dirty="0" smtClean="0"/>
          </a:p>
          <a:p>
            <a:pPr marL="0" indent="0" algn="ctr">
              <a:buNone/>
            </a:pPr>
            <a:r>
              <a:rPr lang="de-DE" sz="1800" dirty="0" smtClean="0"/>
              <a:t>Jugendhilfeträger </a:t>
            </a:r>
            <a:r>
              <a:rPr lang="de-DE" sz="1800" dirty="0"/>
              <a:t>mit über 30 Jahren Erfahrung </a:t>
            </a:r>
          </a:p>
          <a:p>
            <a:pPr marL="0" indent="0" algn="ctr">
              <a:buNone/>
            </a:pPr>
            <a:endParaRPr lang="de-DE" sz="1200" dirty="0"/>
          </a:p>
          <a:p>
            <a:pPr marL="0" indent="0" algn="ctr">
              <a:buNone/>
            </a:pPr>
            <a:endParaRPr lang="de-DE" sz="1200" dirty="0" smtClean="0"/>
          </a:p>
          <a:p>
            <a:pPr marL="0" indent="0" algn="ctr">
              <a:buNone/>
            </a:pPr>
            <a:endParaRPr lang="de-DE" sz="1200" dirty="0"/>
          </a:p>
          <a:p>
            <a:pPr marL="0" indent="0" algn="ctr">
              <a:buNone/>
            </a:pPr>
            <a:endParaRPr lang="de-DE" sz="1200" dirty="0" smtClean="0"/>
          </a:p>
          <a:p>
            <a:pPr marL="0" indent="0" algn="ctr">
              <a:buNone/>
            </a:pPr>
            <a:endParaRPr lang="de-DE" sz="1200" dirty="0"/>
          </a:p>
          <a:p>
            <a:pPr marL="0" indent="0" algn="ctr">
              <a:buNone/>
            </a:pPr>
            <a:endParaRPr lang="de-DE" sz="1200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70016" y="-310852"/>
            <a:ext cx="8229600" cy="1143000"/>
          </a:xfrm>
          <a:ln>
            <a:noFill/>
          </a:ln>
        </p:spPr>
        <p:txBody>
          <a:bodyPr/>
          <a:lstStyle/>
          <a:p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7379" y="2040598"/>
            <a:ext cx="2699792" cy="71109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256" y="3703436"/>
            <a:ext cx="1954014" cy="135070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3967" y="5151260"/>
            <a:ext cx="1393726" cy="1590277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681" y="2764037"/>
            <a:ext cx="1102505" cy="880867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32294"/>
            <a:ext cx="1052094" cy="854126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396" y="2040598"/>
            <a:ext cx="1210569" cy="90792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0850" y="5531701"/>
            <a:ext cx="2962122" cy="829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Shape 92"/>
          <p:cNvPicPr preferRelativeResize="0"/>
          <p:nvPr/>
        </p:nvPicPr>
        <p:blipFill rotWithShape="1">
          <a:blip r:embed="rId12" cstate="print">
            <a:alphaModFix/>
          </a:blip>
          <a:srcRect/>
          <a:stretch/>
        </p:blipFill>
        <p:spPr>
          <a:xfrm>
            <a:off x="1232078" y="3675592"/>
            <a:ext cx="792288" cy="833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944303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77" dur="indefinite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Tagesablauf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2888" y="1628800"/>
            <a:ext cx="8334022" cy="470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200" dirty="0" smtClean="0">
                <a:solidFill>
                  <a:schemeClr val="accent6">
                    <a:lumMod val="75000"/>
                  </a:schemeClr>
                </a:solidFill>
              </a:rPr>
              <a:t>11.55 – 12.55 Uhr			Mittagessen</a:t>
            </a:r>
            <a:br>
              <a:rPr lang="de-DE" sz="2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2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       </a:t>
            </a:r>
            <a:r>
              <a:rPr lang="de-DE" sz="1500" dirty="0" smtClean="0">
                <a:solidFill>
                  <a:schemeClr val="accent6">
                    <a:lumMod val="75000"/>
                  </a:schemeClr>
                </a:solidFill>
              </a:rPr>
              <a:t>nach Klassen und Stundenplan gestaffelt</a:t>
            </a:r>
            <a:endParaRPr lang="de-DE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sz="2200" dirty="0" smtClean="0">
                <a:solidFill>
                  <a:schemeClr val="accent1">
                    <a:lumMod val="75000"/>
                  </a:schemeClr>
                </a:solidFill>
              </a:rPr>
              <a:t>………………………………………………………………………………………………………………</a:t>
            </a:r>
          </a:p>
          <a:p>
            <a:pPr marL="0" indent="0">
              <a:buNone/>
            </a:pPr>
            <a:r>
              <a:rPr lang="de-DE" sz="2200" dirty="0" smtClean="0">
                <a:solidFill>
                  <a:schemeClr val="accent1">
                    <a:lumMod val="75000"/>
                  </a:schemeClr>
                </a:solidFill>
              </a:rPr>
              <a:t>13.00 – 13.45 Uhr			Hausaufgaben, Fördern, 					Fordern</a:t>
            </a:r>
          </a:p>
          <a:p>
            <a:pPr marL="0" indent="0">
              <a:buNone/>
            </a:pPr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sz="2200" dirty="0" smtClean="0">
                <a:solidFill>
                  <a:schemeClr val="accent1">
                    <a:lumMod val="75000"/>
                  </a:schemeClr>
                </a:solidFill>
              </a:rPr>
              <a:t>   13.45 Uhr                                                   1. Abholzeit</a:t>
            </a:r>
            <a:endParaRPr lang="de-DE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sz="2200" dirty="0" smtClean="0">
                <a:solidFill>
                  <a:schemeClr val="accent1">
                    <a:lumMod val="75000"/>
                  </a:schemeClr>
                </a:solidFill>
              </a:rPr>
              <a:t>13.45 – 15.25 Uhr			Angebote, Freispiel</a:t>
            </a:r>
          </a:p>
          <a:p>
            <a:pPr marL="0" indent="0">
              <a:buNone/>
            </a:pPr>
            <a:endParaRPr lang="de-DE" sz="2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………………………………………………………………………………………………………………</a:t>
            </a:r>
          </a:p>
          <a:p>
            <a:pPr marL="0" indent="0">
              <a:buNone/>
            </a:pP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15.25 – 17.00 Uhr			Zusatzbetreuung </a:t>
            </a:r>
            <a:endParaRPr lang="de-DE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8782" y="4419888"/>
            <a:ext cx="930072" cy="455497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19496" y="5635612"/>
            <a:ext cx="1667413" cy="452399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2856852"/>
            <a:ext cx="930072" cy="45549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8782" y="5656017"/>
            <a:ext cx="930072" cy="455497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8560" y="1668435"/>
            <a:ext cx="958269" cy="718702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8561" y="2856852"/>
            <a:ext cx="958269" cy="718702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8559" y="4419888"/>
            <a:ext cx="958269" cy="71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5946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995" y="335378"/>
            <a:ext cx="1368152" cy="1026114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dirty="0"/>
              <a:t>Tagesablauf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81479" y="1586656"/>
            <a:ext cx="8229600" cy="52713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sz="2600" b="1" dirty="0" smtClean="0">
                <a:solidFill>
                  <a:schemeClr val="accent5">
                    <a:lumMod val="75000"/>
                  </a:schemeClr>
                </a:solidFill>
              </a:rPr>
              <a:t>			</a:t>
            </a:r>
            <a:r>
              <a:rPr lang="de-DE" sz="2200" b="1" dirty="0" smtClean="0">
                <a:solidFill>
                  <a:schemeClr val="accent5">
                    <a:lumMod val="75000"/>
                  </a:schemeClr>
                </a:solidFill>
              </a:rPr>
              <a:t>ANGEBOTSPHASE</a:t>
            </a:r>
            <a:endParaRPr lang="de-DE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sz="2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sz="2200" dirty="0" smtClean="0">
                <a:solidFill>
                  <a:schemeClr val="accent5">
                    <a:lumMod val="75000"/>
                  </a:schemeClr>
                </a:solidFill>
              </a:rPr>
              <a:t>13:45 Uhr</a:t>
            </a:r>
            <a:r>
              <a:rPr lang="de-DE" sz="2200" b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200" dirty="0" smtClean="0"/>
              <a:t> 	</a:t>
            </a:r>
            <a:r>
              <a:rPr lang="de-DE" sz="2200" b="1" dirty="0" smtClean="0">
                <a:solidFill>
                  <a:schemeClr val="accent5">
                    <a:lumMod val="75000"/>
                  </a:schemeClr>
                </a:solidFill>
              </a:rPr>
              <a:t>Themenecken und Räume	</a:t>
            </a:r>
          </a:p>
          <a:p>
            <a:pPr marL="0" indent="0">
              <a:buNone/>
            </a:pPr>
            <a:r>
              <a:rPr lang="de-DE" sz="2200" b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200" b="1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de-DE" sz="2200" dirty="0" smtClean="0">
                <a:solidFill>
                  <a:schemeClr val="accent5">
                    <a:lumMod val="75000"/>
                  </a:schemeClr>
                </a:solidFill>
              </a:rPr>
              <a:t>Spielecke(-raum), Entspannungsecke, Atelier 			(Kreativecke), Turnhalle</a:t>
            </a:r>
          </a:p>
          <a:p>
            <a:pPr marL="0" indent="0">
              <a:buNone/>
            </a:pPr>
            <a:r>
              <a:rPr lang="de-DE" sz="2200" dirty="0" smtClean="0">
                <a:solidFill>
                  <a:schemeClr val="accent5">
                    <a:lumMod val="75000"/>
                  </a:schemeClr>
                </a:solidFill>
              </a:rPr>
              <a:t> 		</a:t>
            </a:r>
            <a:r>
              <a:rPr lang="de-DE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dirty="0" smtClean="0">
                <a:solidFill>
                  <a:schemeClr val="accent5">
                    <a:lumMod val="75000"/>
                  </a:schemeClr>
                </a:solidFill>
              </a:rPr>
              <a:t>                  </a:t>
            </a:r>
            <a:r>
              <a:rPr lang="de-DE" sz="2200" dirty="0" smtClean="0"/>
              <a:t>	</a:t>
            </a:r>
            <a:r>
              <a:rPr lang="de-DE" sz="2200" dirty="0" smtClean="0">
                <a:solidFill>
                  <a:schemeClr val="accent5">
                    <a:lumMod val="75000"/>
                  </a:schemeClr>
                </a:solidFill>
              </a:rPr>
              <a:t>oder	</a:t>
            </a:r>
            <a:r>
              <a:rPr lang="de-DE" sz="2200" b="1" dirty="0" smtClean="0">
                <a:solidFill>
                  <a:schemeClr val="accent5">
                    <a:lumMod val="75000"/>
                  </a:schemeClr>
                </a:solidFill>
              </a:rPr>
              <a:t>Freispiel</a:t>
            </a:r>
            <a:r>
              <a:rPr lang="de-DE" sz="22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200" dirty="0" smtClean="0">
                <a:solidFill>
                  <a:schemeClr val="accent5">
                    <a:lumMod val="75000"/>
                  </a:schemeClr>
                </a:solidFill>
              </a:rPr>
              <a:t> 	</a:t>
            </a:r>
          </a:p>
          <a:p>
            <a:pPr marL="0" indent="0">
              <a:buNone/>
            </a:pPr>
            <a:r>
              <a:rPr lang="de-DE" sz="22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200" dirty="0" smtClean="0">
                <a:solidFill>
                  <a:schemeClr val="accent5">
                    <a:lumMod val="75000"/>
                  </a:schemeClr>
                </a:solidFill>
              </a:rPr>
              <a:t>		Themenecken, Außengelände</a:t>
            </a:r>
          </a:p>
          <a:p>
            <a:pPr marL="0" indent="0">
              <a:buNone/>
            </a:pPr>
            <a:r>
              <a:rPr lang="de-DE" sz="2200" dirty="0" smtClean="0"/>
              <a:t> 			</a:t>
            </a:r>
            <a:endParaRPr lang="de-DE" sz="2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sz="2200" dirty="0" smtClean="0">
                <a:solidFill>
                  <a:schemeClr val="accent5">
                    <a:lumMod val="75000"/>
                  </a:schemeClr>
                </a:solidFill>
              </a:rPr>
              <a:t>15:25 Uhr		</a:t>
            </a:r>
            <a:r>
              <a:rPr lang="de-DE" sz="2200" b="1" dirty="0" smtClean="0">
                <a:solidFill>
                  <a:schemeClr val="accent5">
                    <a:lumMod val="75000"/>
                  </a:schemeClr>
                </a:solidFill>
              </a:rPr>
              <a:t>ENDE</a:t>
            </a:r>
            <a:r>
              <a:rPr lang="de-DE" sz="2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200" dirty="0">
                <a:solidFill>
                  <a:schemeClr val="accent5">
                    <a:lumMod val="75000"/>
                  </a:schemeClr>
                </a:solidFill>
              </a:rPr>
              <a:t>GTS – „Losgehphase“</a:t>
            </a:r>
          </a:p>
          <a:p>
            <a:pPr marL="0" indent="0" algn="r">
              <a:buNone/>
            </a:pPr>
            <a:endParaRPr lang="de-DE" sz="1400" dirty="0" smtClean="0"/>
          </a:p>
          <a:p>
            <a:pPr marL="0" indent="0" algn="r">
              <a:buNone/>
            </a:pPr>
            <a:endParaRPr lang="de-DE" sz="1400" dirty="0" smtClean="0"/>
          </a:p>
          <a:p>
            <a:pPr marL="0" indent="0" algn="r">
              <a:buNone/>
            </a:pPr>
            <a:endParaRPr lang="de-DE" sz="1400" dirty="0"/>
          </a:p>
          <a:p>
            <a:pPr marL="0" indent="0" algn="r">
              <a:buNone/>
            </a:pPr>
            <a:endParaRPr lang="de-DE" sz="1400" dirty="0" smtClean="0"/>
          </a:p>
          <a:p>
            <a:pPr marL="0" indent="0" algn="r">
              <a:buNone/>
            </a:pPr>
            <a:endParaRPr lang="de-DE" sz="1400" dirty="0" smtClean="0"/>
          </a:p>
          <a:p>
            <a:pPr marL="0" indent="0" algn="r">
              <a:buNone/>
            </a:pPr>
            <a:endParaRPr lang="de-DE" sz="1400" dirty="0"/>
          </a:p>
          <a:p>
            <a:pPr marL="0" indent="0" algn="r">
              <a:buNone/>
            </a:pPr>
            <a:endParaRPr lang="de-DE" sz="1400" dirty="0" smtClean="0"/>
          </a:p>
          <a:p>
            <a:pPr marL="0" indent="0" algn="r">
              <a:buNone/>
            </a:pPr>
            <a:endParaRPr lang="de-DE" sz="1400" dirty="0"/>
          </a:p>
          <a:p>
            <a:pPr marL="0" indent="0" algn="r">
              <a:buNone/>
            </a:pPr>
            <a:endParaRPr lang="de-DE" sz="1400" dirty="0" smtClean="0"/>
          </a:p>
          <a:p>
            <a:pPr marL="0" indent="0" algn="r">
              <a:buNone/>
            </a:pPr>
            <a:endParaRPr lang="de-DE" sz="1400" dirty="0"/>
          </a:p>
          <a:p>
            <a:pPr marL="0" indent="0" algn="r">
              <a:buNone/>
            </a:pPr>
            <a:endParaRPr lang="de-DE" sz="1400" dirty="0" smtClean="0"/>
          </a:p>
          <a:p>
            <a:pPr marL="0" indent="0" algn="r">
              <a:buNone/>
            </a:pPr>
            <a:endParaRPr lang="de-DE" sz="1400" dirty="0" smtClean="0"/>
          </a:p>
          <a:p>
            <a:pPr marL="0" indent="0" algn="r">
              <a:buNone/>
            </a:pPr>
            <a:endParaRPr lang="de-DE" sz="1400" dirty="0"/>
          </a:p>
          <a:p>
            <a:pPr marL="0" indent="0" algn="r">
              <a:buNone/>
            </a:pPr>
            <a:endParaRPr lang="de-DE" sz="1400" dirty="0" smtClean="0"/>
          </a:p>
          <a:p>
            <a:pPr marL="0" indent="0" algn="r">
              <a:buNone/>
            </a:pPr>
            <a:endParaRPr lang="de-DE" sz="14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4408" y="3080520"/>
            <a:ext cx="504056" cy="3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6852" y="2027132"/>
            <a:ext cx="504056" cy="3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288" y="471024"/>
            <a:ext cx="1518200" cy="743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65982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288" y="471024"/>
            <a:ext cx="1518200" cy="743529"/>
          </a:xfrm>
          <a:prstGeom prst="rect">
            <a:avLst/>
          </a:prstGeom>
        </p:spPr>
      </p:pic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567100"/>
            <a:ext cx="3096344" cy="840093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i="1" dirty="0" smtClean="0"/>
              <a:t/>
            </a:r>
            <a:br>
              <a:rPr lang="de-DE" i="1" dirty="0" smtClean="0"/>
            </a:b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251520" y="1828562"/>
            <a:ext cx="856895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200" b="1" dirty="0" smtClean="0">
                <a:solidFill>
                  <a:schemeClr val="accent3">
                    <a:lumMod val="75000"/>
                  </a:schemeClr>
                </a:solidFill>
              </a:rPr>
              <a:t>Kinami 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(Kindernachmittagsbetreuung)</a:t>
            </a:r>
          </a:p>
          <a:p>
            <a:pPr algn="ctr"/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kostenpflichtige Zusatzbetreuung</a:t>
            </a:r>
          </a:p>
          <a:p>
            <a:endParaRPr lang="de-DE" sz="22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15:25 Uhr</a:t>
            </a:r>
            <a:r>
              <a:rPr lang="de-DE" sz="2200" b="1" dirty="0" smtClean="0">
                <a:solidFill>
                  <a:schemeClr val="accent3">
                    <a:lumMod val="75000"/>
                  </a:schemeClr>
                </a:solidFill>
              </a:rPr>
              <a:t>	 </a:t>
            </a:r>
            <a:r>
              <a:rPr lang="de-DE" sz="22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de-DE" sz="2200" b="1" dirty="0" smtClean="0">
                <a:solidFill>
                  <a:schemeClr val="accent3">
                    <a:lumMod val="75000"/>
                  </a:schemeClr>
                </a:solidFill>
              </a:rPr>
              <a:t>FREISPIEL	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200" dirty="0">
                <a:solidFill>
                  <a:schemeClr val="accent3">
                    <a:lumMod val="75000"/>
                  </a:schemeClr>
                </a:solidFill>
              </a:rPr>
              <a:t>						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	 </a:t>
            </a:r>
            <a:r>
              <a:rPr lang="de-DE" sz="2200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	Themenecken, Angebote</a:t>
            </a:r>
            <a:r>
              <a:rPr lang="de-DE" sz="2200" dirty="0">
                <a:solidFill>
                  <a:schemeClr val="accent3">
                    <a:lumMod val="75000"/>
                  </a:schemeClr>
                </a:solidFill>
              </a:rPr>
              <a:t>				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	 	Außengelände</a:t>
            </a:r>
            <a:endParaRPr lang="de-DE" sz="22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de-DE" sz="22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17:00 </a:t>
            </a:r>
            <a:r>
              <a:rPr lang="de-DE" sz="2200" dirty="0">
                <a:solidFill>
                  <a:schemeClr val="accent3">
                    <a:lumMod val="75000"/>
                  </a:schemeClr>
                </a:solidFill>
              </a:rPr>
              <a:t>Uhr	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de-DE" sz="2200" b="1" dirty="0" smtClean="0">
                <a:solidFill>
                  <a:schemeClr val="accent3">
                    <a:lumMod val="75000"/>
                  </a:schemeClr>
                </a:solidFill>
              </a:rPr>
              <a:t>ENDE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 „Kinami“</a:t>
            </a:r>
          </a:p>
          <a:p>
            <a:r>
              <a:rPr lang="de-DE" sz="2600" dirty="0" smtClean="0">
                <a:solidFill>
                  <a:schemeClr val="accent3">
                    <a:lumMod val="75000"/>
                  </a:schemeClr>
                </a:solidFill>
              </a:rPr>
              <a:t>……………………………………………………………………………………………….</a:t>
            </a:r>
            <a:endParaRPr lang="de-DE" sz="26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de-DE" sz="2000" dirty="0" smtClean="0"/>
          </a:p>
          <a:p>
            <a:r>
              <a:rPr lang="de-DE" sz="2000" dirty="0" smtClean="0"/>
              <a:t>Kosten: 		Mo-Do 	15:25 – 17:00 Uhr </a:t>
            </a:r>
            <a:r>
              <a:rPr lang="de-DE" sz="2000" dirty="0"/>
              <a:t>	</a:t>
            </a:r>
            <a:r>
              <a:rPr lang="de-DE" sz="2000" dirty="0" smtClean="0"/>
              <a:t>	11,50 € mtl. </a:t>
            </a:r>
            <a:r>
              <a:rPr lang="de-DE" sz="1400" dirty="0"/>
              <a:t>p</a:t>
            </a:r>
            <a:r>
              <a:rPr lang="de-DE" sz="1400" dirty="0" smtClean="0"/>
              <a:t>ro Tag</a:t>
            </a:r>
            <a:endParaRPr lang="de-DE" sz="2000" dirty="0" smtClean="0"/>
          </a:p>
          <a:p>
            <a:r>
              <a:rPr lang="de-DE" sz="2000" dirty="0" smtClean="0"/>
              <a:t>		freitags 	12:45 – 15:30 Uhr 		21,50 € mtl.	</a:t>
            </a:r>
          </a:p>
          <a:p>
            <a:endParaRPr lang="de-DE" sz="20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56992"/>
            <a:ext cx="504056" cy="3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690943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accent3">
                    <a:lumMod val="75000"/>
                  </a:schemeClr>
                </a:solidFill>
              </a:rPr>
              <a:t>Ferienbetreuung</a:t>
            </a:r>
            <a:endParaRPr lang="de-DE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6969" y="1628800"/>
            <a:ext cx="8225519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Wo?		GS Hanseschule Winsen oder  GS im </a:t>
            </a:r>
            <a:r>
              <a:rPr lang="de-DE" sz="2200" dirty="0" err="1" smtClean="0">
                <a:solidFill>
                  <a:schemeClr val="accent3">
                    <a:lumMod val="75000"/>
                  </a:schemeClr>
                </a:solidFill>
              </a:rPr>
              <a:t>Borsteler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 Grund,</a:t>
            </a:r>
          </a:p>
          <a:p>
            <a:pPr marL="0" indent="0">
              <a:buNone/>
            </a:pPr>
            <a:r>
              <a:rPr lang="de-DE" sz="2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</a:t>
            </a:r>
            <a:r>
              <a:rPr lang="de-DE" sz="2200" dirty="0" err="1" smtClean="0">
                <a:solidFill>
                  <a:schemeClr val="accent3">
                    <a:lumMod val="75000"/>
                  </a:schemeClr>
                </a:solidFill>
              </a:rPr>
              <a:t>Ilmer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 Barg </a:t>
            </a:r>
            <a:r>
              <a:rPr lang="de-DE" sz="2200" dirty="0" err="1" smtClean="0">
                <a:solidFill>
                  <a:schemeClr val="accent3">
                    <a:lumMod val="75000"/>
                  </a:schemeClr>
                </a:solidFill>
              </a:rPr>
              <a:t>Roydorf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, Pattensen</a:t>
            </a:r>
          </a:p>
          <a:p>
            <a:pPr marL="0" indent="0">
              <a:buNone/>
            </a:pP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Wann?		Alle großen Ferien von 8:00 bis 16:00 Uhr</a:t>
            </a:r>
          </a:p>
          <a:p>
            <a:pPr marL="0" indent="0">
              <a:buNone/>
            </a:pP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Finanzierung?	Beitragsfinanziert : </a:t>
            </a:r>
          </a:p>
          <a:p>
            <a:pPr marL="0" indent="0">
              <a:buNone/>
            </a:pPr>
            <a:r>
              <a:rPr lang="de-DE" sz="2200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	5 Tage bis 13.00 Uhr = 69,00 €				    	5 Tage bis 16.00 Uhr = 127,50 € inkl. Mittagessen</a:t>
            </a:r>
          </a:p>
          <a:p>
            <a:pPr marL="0" indent="0">
              <a:buNone/>
            </a:pP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Für wen?	Alle Kinder der GS Hanseschule, </a:t>
            </a:r>
          </a:p>
          <a:p>
            <a:pPr marL="0" indent="0">
              <a:buNone/>
            </a:pPr>
            <a:r>
              <a:rPr lang="de-DE" sz="2200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	GS </a:t>
            </a:r>
            <a:r>
              <a:rPr lang="de-DE" sz="2200" dirty="0" err="1" smtClean="0">
                <a:solidFill>
                  <a:schemeClr val="accent3">
                    <a:lumMod val="75000"/>
                  </a:schemeClr>
                </a:solidFill>
              </a:rPr>
              <a:t>Borsteler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 Grund, GS </a:t>
            </a:r>
            <a:r>
              <a:rPr lang="de-DE" sz="2200" dirty="0" err="1" smtClean="0">
                <a:solidFill>
                  <a:schemeClr val="accent3">
                    <a:lumMod val="75000"/>
                  </a:schemeClr>
                </a:solidFill>
              </a:rPr>
              <a:t>Ilmer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 Barg, GS </a:t>
            </a:r>
            <a:r>
              <a:rPr lang="de-DE" sz="2200" dirty="0" err="1" smtClean="0">
                <a:solidFill>
                  <a:schemeClr val="accent3">
                    <a:lumMod val="75000"/>
                  </a:schemeClr>
                </a:solidFill>
              </a:rPr>
              <a:t>Luhdorf</a:t>
            </a:r>
            <a:r>
              <a:rPr lang="de-DE" sz="2200" dirty="0" smtClean="0">
                <a:solidFill>
                  <a:schemeClr val="accent3">
                    <a:lumMod val="75000"/>
                  </a:schemeClr>
                </a:solidFill>
              </a:rPr>
              <a:t> sowie 		GS Pattensen und alle anderen Kinder!</a:t>
            </a:r>
          </a:p>
          <a:p>
            <a:pPr marL="0" indent="0">
              <a:buNone/>
            </a:pPr>
            <a:r>
              <a:rPr lang="de-DE" sz="2200" b="1" dirty="0" smtClean="0">
                <a:solidFill>
                  <a:schemeClr val="accent3">
                    <a:lumMod val="75000"/>
                  </a:schemeClr>
                </a:solidFill>
              </a:rPr>
              <a:t>………………………………………………………………………………………………………….</a:t>
            </a:r>
            <a:endParaRPr lang="de-DE" sz="1400" b="1" dirty="0"/>
          </a:p>
          <a:p>
            <a:pPr marL="0" indent="0">
              <a:buNone/>
            </a:pPr>
            <a:endParaRPr lang="de-DE" sz="1400" b="1" dirty="0" smtClean="0"/>
          </a:p>
          <a:p>
            <a:pPr marL="0" indent="0">
              <a:buNone/>
            </a:pPr>
            <a:r>
              <a:rPr lang="de-DE" sz="1400" b="1" dirty="0" smtClean="0"/>
              <a:t>Osterferien</a:t>
            </a:r>
            <a:r>
              <a:rPr lang="de-DE" sz="1400" b="1" dirty="0"/>
              <a:t>:        </a:t>
            </a:r>
            <a:r>
              <a:rPr lang="de-DE" sz="1400" b="1" dirty="0" smtClean="0"/>
              <a:t>		Sommerferien</a:t>
            </a:r>
            <a:r>
              <a:rPr lang="de-DE" sz="1400" b="1" dirty="0"/>
              <a:t>:     </a:t>
            </a:r>
            <a:r>
              <a:rPr lang="de-DE" sz="1400" b="1" dirty="0" smtClean="0"/>
              <a:t>		           Herbstferien</a:t>
            </a:r>
            <a:r>
              <a:rPr lang="de-DE" sz="1400" b="1" dirty="0"/>
              <a:t>:     </a:t>
            </a:r>
            <a:endParaRPr lang="de-DE" sz="1400" b="1" dirty="0" smtClean="0"/>
          </a:p>
          <a:p>
            <a:pPr marL="0" indent="0">
              <a:buNone/>
            </a:pPr>
            <a:r>
              <a:rPr lang="de-DE" sz="1400" b="1" dirty="0" smtClean="0"/>
              <a:t>08.04. – 12.04.2019 (5 </a:t>
            </a:r>
            <a:r>
              <a:rPr lang="de-DE" sz="1400" b="1" dirty="0"/>
              <a:t>Tage) </a:t>
            </a:r>
            <a:r>
              <a:rPr lang="de-DE" sz="1400" b="1" dirty="0" smtClean="0"/>
              <a:t>	04.07. </a:t>
            </a:r>
            <a:r>
              <a:rPr lang="de-DE" sz="1400" b="1" dirty="0"/>
              <a:t>– </a:t>
            </a:r>
            <a:r>
              <a:rPr lang="de-DE" sz="1400" b="1" dirty="0" smtClean="0"/>
              <a:t>19.07. bzw. 26.07.2019 (17 Tage)*   </a:t>
            </a:r>
            <a:r>
              <a:rPr lang="de-DE" sz="1400" b="1" dirty="0"/>
              <a:t>07.10. – 11.10.2019 </a:t>
            </a:r>
            <a:r>
              <a:rPr lang="de-DE" sz="1400" b="1" dirty="0" smtClean="0"/>
              <a:t>(5 Tage)</a:t>
            </a:r>
            <a:br>
              <a:rPr lang="de-DE" sz="1400" b="1" dirty="0" smtClean="0"/>
            </a:br>
            <a:r>
              <a:rPr lang="de-DE" sz="1400" b="1" dirty="0" smtClean="0"/>
              <a:t>*17 Tage an den Standorten Hanseschule und GS </a:t>
            </a:r>
            <a:r>
              <a:rPr lang="de-DE" sz="1400" b="1" dirty="0" err="1" smtClean="0"/>
              <a:t>Borsteler</a:t>
            </a:r>
            <a:r>
              <a:rPr lang="de-DE" sz="1400" b="1" dirty="0" smtClean="0"/>
              <a:t> Grund</a:t>
            </a:r>
            <a:endParaRPr lang="de-DE" sz="1400" b="1" dirty="0"/>
          </a:p>
          <a:p>
            <a:pPr marL="0" indent="0">
              <a:buNone/>
            </a:pPr>
            <a:r>
              <a:rPr lang="de-DE" sz="1400" b="1" dirty="0"/>
              <a:t>		</a:t>
            </a:r>
            <a:r>
              <a:rPr lang="de-DE" sz="1400" b="1" dirty="0" smtClean="0"/>
              <a:t>	</a:t>
            </a:r>
            <a:endParaRPr lang="de-DE" sz="1400" dirty="0" smtClean="0"/>
          </a:p>
          <a:p>
            <a:pPr marL="0" indent="0">
              <a:buNone/>
            </a:pPr>
            <a:r>
              <a:rPr lang="de-DE" sz="1400" dirty="0"/>
              <a:t>			</a:t>
            </a:r>
            <a:endParaRPr lang="de-DE" sz="1400" dirty="0" smtClean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288" y="471024"/>
            <a:ext cx="1518200" cy="743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1038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 smtClean="0"/>
              <a:t>Welche Fragen sind noch offen?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 smtClean="0"/>
          </a:p>
          <a:p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5575" y="2780928"/>
            <a:ext cx="375285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288" y="471024"/>
            <a:ext cx="1518200" cy="74352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995" y="335378"/>
            <a:ext cx="1368152" cy="102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70837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404664"/>
            <a:ext cx="6855696" cy="335753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noFill/>
          </a:ln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Schießgrabenstraße 6</a:t>
            </a:r>
          </a:p>
          <a:p>
            <a:pPr marL="0" indent="0" algn="ctr">
              <a:buNone/>
            </a:pPr>
            <a:r>
              <a:rPr lang="de-DE" dirty="0" smtClean="0"/>
              <a:t>21335 Lüneburg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it-IT" b="1" dirty="0" err="1" smtClean="0"/>
              <a:t>Ansprechpartnerin</a:t>
            </a:r>
            <a:r>
              <a:rPr lang="it-IT" b="1" dirty="0" smtClean="0"/>
              <a:t>: </a:t>
            </a:r>
            <a:r>
              <a:rPr lang="it-IT" b="1" dirty="0" err="1" smtClean="0"/>
              <a:t>Ann</a:t>
            </a:r>
            <a:r>
              <a:rPr lang="it-IT" b="1" dirty="0" smtClean="0"/>
              <a:t>-Kristin </a:t>
            </a:r>
            <a:r>
              <a:rPr lang="it-IT" b="1" dirty="0" err="1" smtClean="0"/>
              <a:t>Trenkel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04131/40 36 66</a:t>
            </a:r>
            <a:br>
              <a:rPr lang="it-IT" dirty="0" smtClean="0"/>
            </a:br>
            <a:r>
              <a:rPr lang="it-IT" dirty="0" smtClean="0"/>
              <a:t>0151 561 550 35</a:t>
            </a:r>
            <a:br>
              <a:rPr lang="it-IT" dirty="0" smtClean="0"/>
            </a:br>
            <a:r>
              <a:rPr lang="it-IT" dirty="0" smtClean="0"/>
              <a:t>E-Mail: koordination@paedin.de</a:t>
            </a:r>
          </a:p>
          <a:p>
            <a:pPr marL="0" indent="0" algn="ctr">
              <a:buNone/>
            </a:pPr>
            <a:r>
              <a:rPr lang="it-IT" dirty="0" smtClean="0"/>
              <a:t>www.paedin.de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358512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</Words>
  <Application>Microsoft Office PowerPoint</Application>
  <PresentationFormat>Bildschirmpräsentation (4:3)</PresentationFormat>
  <Paragraphs>109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&amp;</vt:lpstr>
      <vt:lpstr>Fahrplan</vt:lpstr>
      <vt:lpstr>Folie 3</vt:lpstr>
      <vt:lpstr> Tagesablauf</vt:lpstr>
      <vt:lpstr> Tagesablauf</vt:lpstr>
      <vt:lpstr>  </vt:lpstr>
      <vt:lpstr>Ferienbetreuung</vt:lpstr>
      <vt:lpstr>Folie 8</vt:lpstr>
      <vt:lpstr>Folie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PädIn e.V. LOGO</dc:title>
  <dc:creator>Kinami</dc:creator>
  <cp:lastModifiedBy>Rieck</cp:lastModifiedBy>
  <cp:revision>155</cp:revision>
  <dcterms:created xsi:type="dcterms:W3CDTF">2016-03-14T14:20:42Z</dcterms:created>
  <dcterms:modified xsi:type="dcterms:W3CDTF">2019-03-05T12:47:53Z</dcterms:modified>
</cp:coreProperties>
</file>